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Franklin Gothic Medium Cond" panose="020B0606030402020204" pitchFamily="34" charset="0"/>
      <p:regular r:id="rId21"/>
    </p:embeddedFont>
    <p:embeddedFont>
      <p:font typeface="Gadugi" panose="020B0502040204020203" pitchFamily="34" charset="0"/>
      <p:regular r:id="rId22"/>
      <p:bold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87483" autoAdjust="0"/>
  </p:normalViewPr>
  <p:slideViewPr>
    <p:cSldViewPr>
      <p:cViewPr varScale="1">
        <p:scale>
          <a:sx n="39" d="100"/>
          <a:sy n="39" d="100"/>
        </p:scale>
        <p:origin x="376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758886" y="3518412"/>
            <a:ext cx="6588203" cy="2734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200" spc="-105" dirty="0">
                <a:solidFill>
                  <a:srgbClr val="FFFFFF"/>
                </a:solidFill>
                <a:latin typeface="Franklin Gothic Medium Cond" panose="020B0606030402020204" pitchFamily="34" charset="0"/>
              </a:rPr>
              <a:t>DATA ANALYTICS 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72F9E6-7933-DB98-9E20-75106F21D6A8}"/>
              </a:ext>
            </a:extLst>
          </p:cNvPr>
          <p:cNvSpPr txBox="1"/>
          <p:nvPr/>
        </p:nvSpPr>
        <p:spPr>
          <a:xfrm>
            <a:off x="10972794" y="2457993"/>
            <a:ext cx="6858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﻿At 68624, animals had the highest Sum of Score and was 49.99% higher than public speaking, which had the lowest Sum of Score at 45751.﻿﻿ ﻿﻿ ﻿﻿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Animals accounted for 7.68% of Sum of Score.﻿﻿ ﻿﻿ ﻿﻿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Across all 16 Category, Sum of Score ranged from 45751 to 68624.﻿﻿ ﻿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52423"/>
                </a:solidFill>
                <a:latin typeface="Segoe UI" panose="020B0502040204020203" pitchFamily="34" charset="0"/>
              </a:rPr>
              <a:t>A</a:t>
            </a:r>
            <a:r>
              <a:rPr lang="en-US" sz="28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nimals accounted for 21.33% of Sum of Sum of Score.</a:t>
            </a:r>
            <a:endParaRPr lang="en-IN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0" y="5490780"/>
            <a:ext cx="5385738" cy="4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0"/>
            <a:ext cx="8883286" cy="5832880"/>
            <a:chOff x="0" y="0"/>
            <a:chExt cx="11844382" cy="539024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137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Franklin Gothic Medium" panose="020B06030201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79791" y="1365100"/>
              <a:ext cx="11564591" cy="4025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Project recap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Problem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The Analytics team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Process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Insights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Franklin Gothic Medium Cond" panose="020B06060304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6A8238-8340-EE5D-2F20-E30AE1D3A716}"/>
              </a:ext>
            </a:extLst>
          </p:cNvPr>
          <p:cNvSpPr txBox="1"/>
          <p:nvPr/>
        </p:nvSpPr>
        <p:spPr>
          <a:xfrm>
            <a:off x="8719948" y="2476500"/>
            <a:ext cx="728205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Due to the rapid growth and digital nature of </a:t>
            </a:r>
            <a:r>
              <a:rPr lang="en-US" sz="2800" b="1" dirty="0"/>
              <a:t>Social Buzz</a:t>
            </a:r>
            <a:r>
              <a:rPr lang="en-US" sz="2800" dirty="0"/>
              <a:t>’s core product, the amount of data that they create, collect and must analyze is huge. Accenture has taken the 3-month project focusing on the following: </a:t>
            </a:r>
          </a:p>
          <a:p>
            <a:pPr algn="just"/>
            <a:endParaRPr lang="en-US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An audit of their big data practice.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Recommendations for a successful IPO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An analysis of their content categories that highlights the top 5 categories with the largest aggregate popularity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E3A6A-57B9-7B16-A38A-17BF3F2EB108}"/>
              </a:ext>
            </a:extLst>
          </p:cNvPr>
          <p:cNvSpPr txBox="1"/>
          <p:nvPr/>
        </p:nvSpPr>
        <p:spPr>
          <a:xfrm>
            <a:off x="2678038" y="4778571"/>
            <a:ext cx="65532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4000" dirty="0">
                <a:solidFill>
                  <a:schemeClr val="bg1"/>
                </a:solidFill>
              </a:rPr>
              <a:t>Analysis to find the </a:t>
            </a:r>
            <a:r>
              <a:rPr lang="en-IN" sz="4000" b="1" u="sng" dirty="0">
                <a:solidFill>
                  <a:schemeClr val="bg1"/>
                </a:solidFill>
              </a:rPr>
              <a:t>TOP 5 CATEGORIES</a:t>
            </a:r>
            <a:r>
              <a:rPr lang="en-IN" sz="4000" dirty="0">
                <a:solidFill>
                  <a:schemeClr val="bg1"/>
                </a:solidFill>
              </a:rPr>
              <a:t> with largest popularity .</a:t>
            </a:r>
          </a:p>
          <a:p>
            <a:pPr algn="just"/>
            <a:endParaRPr lang="en-IN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Over 100,000 pieces of  content is posted on the platform resulting in huge amounts of highly unstructured data.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 Figuring the top 5 popular categories for a more targeted approach would help provide better business outcomes.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4617B1-6B89-3A15-72A0-D0FCDD2C5EEF}"/>
              </a:ext>
            </a:extLst>
          </p:cNvPr>
          <p:cNvSpPr txBox="1"/>
          <p:nvPr/>
        </p:nvSpPr>
        <p:spPr>
          <a:xfrm>
            <a:off x="14272255" y="4670626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Michelle Grove</a:t>
            </a:r>
          </a:p>
          <a:p>
            <a:r>
              <a:rPr lang="en-IN" sz="2400" dirty="0"/>
              <a:t>Data Scientist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CE00CB-A24A-2291-2B6A-EE784E985271}"/>
              </a:ext>
            </a:extLst>
          </p:cNvPr>
          <p:cNvSpPr txBox="1"/>
          <p:nvPr/>
        </p:nvSpPr>
        <p:spPr>
          <a:xfrm>
            <a:off x="14293092" y="1604566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Vatsalya Daita</a:t>
            </a:r>
          </a:p>
          <a:p>
            <a:r>
              <a:rPr lang="en-IN" sz="2400" dirty="0"/>
              <a:t>Data Analyst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9E412F-EF7B-E245-59A8-7D0FC6CF8064}"/>
              </a:ext>
            </a:extLst>
          </p:cNvPr>
          <p:cNvSpPr txBox="1"/>
          <p:nvPr/>
        </p:nvSpPr>
        <p:spPr>
          <a:xfrm>
            <a:off x="14243804" y="7421293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Marcus </a:t>
            </a:r>
            <a:r>
              <a:rPr lang="en-IN" sz="3600" b="1" dirty="0" err="1"/>
              <a:t>Rompton</a:t>
            </a:r>
            <a:endParaRPr lang="en-IN" sz="3600" b="1" dirty="0"/>
          </a:p>
          <a:p>
            <a:r>
              <a:rPr lang="en-IN" sz="2400" dirty="0"/>
              <a:t>Senior Principal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E11427-56A6-C1CB-744C-5C9F7EDDF905}"/>
              </a:ext>
            </a:extLst>
          </p:cNvPr>
          <p:cNvSpPr txBox="1"/>
          <p:nvPr/>
        </p:nvSpPr>
        <p:spPr>
          <a:xfrm>
            <a:off x="3820427" y="1419276"/>
            <a:ext cx="5989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Understanding the Data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F2721-BF0B-90AE-3FAD-A2A7BD20447E}"/>
              </a:ext>
            </a:extLst>
          </p:cNvPr>
          <p:cNvSpPr txBox="1"/>
          <p:nvPr/>
        </p:nvSpPr>
        <p:spPr>
          <a:xfrm>
            <a:off x="5613717" y="3082512"/>
            <a:ext cx="4035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41B04E-2D09-D75E-FC90-D4905ED49BD8}"/>
              </a:ext>
            </a:extLst>
          </p:cNvPr>
          <p:cNvSpPr txBox="1"/>
          <p:nvPr/>
        </p:nvSpPr>
        <p:spPr>
          <a:xfrm>
            <a:off x="7562069" y="4489992"/>
            <a:ext cx="4035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Data </a:t>
            </a:r>
            <a:r>
              <a:rPr lang="en-IN" sz="3200" dirty="0" err="1">
                <a:solidFill>
                  <a:schemeClr val="bg1"/>
                </a:solidFill>
              </a:rPr>
              <a:t>Modeling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82A6D5-4CE5-77FA-1A0D-A0F8954CD3F3}"/>
              </a:ext>
            </a:extLst>
          </p:cNvPr>
          <p:cNvSpPr txBox="1"/>
          <p:nvPr/>
        </p:nvSpPr>
        <p:spPr>
          <a:xfrm>
            <a:off x="9277013" y="6204387"/>
            <a:ext cx="4035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C58251-50C6-E60E-0EAD-09A9AC246273}"/>
              </a:ext>
            </a:extLst>
          </p:cNvPr>
          <p:cNvSpPr txBox="1"/>
          <p:nvPr/>
        </p:nvSpPr>
        <p:spPr>
          <a:xfrm>
            <a:off x="11151732" y="7931360"/>
            <a:ext cx="4035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Drawing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F92F4C-7663-4E5F-4E23-6D85FB59EDBA}"/>
              </a:ext>
            </a:extLst>
          </p:cNvPr>
          <p:cNvSpPr txBox="1"/>
          <p:nvPr/>
        </p:nvSpPr>
        <p:spPr>
          <a:xfrm>
            <a:off x="1851444" y="3467100"/>
            <a:ext cx="3523648" cy="2359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16</a:t>
            </a:r>
          </a:p>
          <a:p>
            <a:pPr algn="ctr">
              <a:lnSpc>
                <a:spcPts val="10080"/>
              </a:lnSpc>
            </a:pPr>
            <a:r>
              <a:rPr lang="en-US" sz="3200" spc="-72" dirty="0">
                <a:latin typeface="Gadugi" panose="020B0502040204020203" pitchFamily="34" charset="0"/>
                <a:ea typeface="Gadugi" panose="020B0502040204020203" pitchFamily="34" charset="0"/>
              </a:rPr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A8974-BD89-DE4E-101F-8F94416A812F}"/>
              </a:ext>
            </a:extLst>
          </p:cNvPr>
          <p:cNvSpPr txBox="1"/>
          <p:nvPr/>
        </p:nvSpPr>
        <p:spPr>
          <a:xfrm>
            <a:off x="11658145" y="3517232"/>
            <a:ext cx="5322669" cy="2359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68624</a:t>
            </a:r>
          </a:p>
          <a:p>
            <a:pPr algn="ctr">
              <a:lnSpc>
                <a:spcPts val="10080"/>
              </a:lnSpc>
            </a:pPr>
            <a:r>
              <a:rPr lang="en-US" sz="3200" spc="-72" dirty="0">
                <a:latin typeface="Gadugi" panose="020B0502040204020203" pitchFamily="34" charset="0"/>
                <a:ea typeface="Gadugi" panose="020B0502040204020203" pitchFamily="34" charset="0"/>
              </a:rPr>
              <a:t>Aggregate Score of Animals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4E879-D8C4-369D-0582-D794A1899974}"/>
              </a:ext>
            </a:extLst>
          </p:cNvPr>
          <p:cNvSpPr txBox="1"/>
          <p:nvPr/>
        </p:nvSpPr>
        <p:spPr>
          <a:xfrm>
            <a:off x="6478738" y="3467100"/>
            <a:ext cx="4559107" cy="2359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Animals</a:t>
            </a:r>
          </a:p>
          <a:p>
            <a:pPr algn="ctr">
              <a:lnSpc>
                <a:spcPts val="10080"/>
              </a:lnSpc>
            </a:pPr>
            <a:r>
              <a:rPr lang="en-US" sz="3200" spc="-72" dirty="0">
                <a:latin typeface="Gadugi" panose="020B0502040204020203" pitchFamily="34" charset="0"/>
                <a:ea typeface="Gadugi" panose="020B0502040204020203" pitchFamily="34" charset="0"/>
              </a:rPr>
              <a:t>Most Popular Category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8AB11F1-9DB0-CA81-16EF-4CB3BD109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702" y="1415945"/>
            <a:ext cx="14206778" cy="80429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D969075-12DA-C2DF-9ECB-3954DB770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578" y="1725215"/>
            <a:ext cx="12348421" cy="73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279</Words>
  <Application>Microsoft Office PowerPoint</Application>
  <PresentationFormat>Custom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Franklin Gothic Medium</vt:lpstr>
      <vt:lpstr>Gadugi</vt:lpstr>
      <vt:lpstr>Graphik Regular</vt:lpstr>
      <vt:lpstr>Franklin Gothic Medium Cond</vt:lpstr>
      <vt:lpstr>Clear Sans Regular Bold</vt:lpstr>
      <vt:lpstr>Calibri</vt:lpstr>
      <vt:lpstr>Segoe UI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Daita Laxmi Vatsalya</cp:lastModifiedBy>
  <cp:revision>10</cp:revision>
  <dcterms:created xsi:type="dcterms:W3CDTF">2006-08-16T00:00:00Z</dcterms:created>
  <dcterms:modified xsi:type="dcterms:W3CDTF">2023-08-26T05:43:59Z</dcterms:modified>
  <dc:identifier>DAEhDyfaYKE</dc:identifier>
</cp:coreProperties>
</file>